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3" r:id="rId2"/>
    <p:sldId id="256" r:id="rId3"/>
    <p:sldId id="264" r:id="rId4"/>
    <p:sldId id="257" r:id="rId5"/>
    <p:sldId id="262" r:id="rId6"/>
    <p:sldId id="258" r:id="rId7"/>
    <p:sldId id="259"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7698E0-4702-4642-A5A5-8D86E1C1C4A0}" v="17" dt="2023-02-14T02:45:41.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E77698E0-4702-4642-A5A5-8D86E1C1C4A0}"/>
    <pc:docChg chg="addSld delSld modSld sldOrd">
      <pc:chgData name="Shailee Upadhayay" userId="556280587117f9d7" providerId="LiveId" clId="{E77698E0-4702-4642-A5A5-8D86E1C1C4A0}" dt="2023-02-14T02:45:53.582" v="68" actId="255"/>
      <pc:docMkLst>
        <pc:docMk/>
      </pc:docMkLst>
      <pc:sldChg chg="ord">
        <pc:chgData name="Shailee Upadhayay" userId="556280587117f9d7" providerId="LiveId" clId="{E77698E0-4702-4642-A5A5-8D86E1C1C4A0}" dt="2023-02-13T16:39:44.324" v="57"/>
        <pc:sldMkLst>
          <pc:docMk/>
          <pc:sldMk cId="1876825270" sldId="256"/>
        </pc:sldMkLst>
      </pc:sldChg>
      <pc:sldChg chg="ord">
        <pc:chgData name="Shailee Upadhayay" userId="556280587117f9d7" providerId="LiveId" clId="{E77698E0-4702-4642-A5A5-8D86E1C1C4A0}" dt="2023-02-13T16:38:58.706" v="52"/>
        <pc:sldMkLst>
          <pc:docMk/>
          <pc:sldMk cId="3178071836" sldId="258"/>
        </pc:sldMkLst>
      </pc:sldChg>
      <pc:sldChg chg="modSp del mod">
        <pc:chgData name="Shailee Upadhayay" userId="556280587117f9d7" providerId="LiveId" clId="{E77698E0-4702-4642-A5A5-8D86E1C1C4A0}" dt="2023-02-13T16:36:07.914" v="41" actId="2696"/>
        <pc:sldMkLst>
          <pc:docMk/>
          <pc:sldMk cId="1231353763" sldId="262"/>
        </pc:sldMkLst>
        <pc:spChg chg="mod">
          <ac:chgData name="Shailee Upadhayay" userId="556280587117f9d7" providerId="LiveId" clId="{E77698E0-4702-4642-A5A5-8D86E1C1C4A0}" dt="2023-02-11T04:06:38.728" v="11" actId="1076"/>
          <ac:spMkLst>
            <pc:docMk/>
            <pc:sldMk cId="1231353763" sldId="262"/>
            <ac:spMk id="2" creationId="{89FB048A-EFCE-7054-4CAD-37E8C65D4415}"/>
          </ac:spMkLst>
        </pc:spChg>
        <pc:spChg chg="mod">
          <ac:chgData name="Shailee Upadhayay" userId="556280587117f9d7" providerId="LiveId" clId="{E77698E0-4702-4642-A5A5-8D86E1C1C4A0}" dt="2023-02-11T04:08:31.676" v="40" actId="20577"/>
          <ac:spMkLst>
            <pc:docMk/>
            <pc:sldMk cId="1231353763" sldId="262"/>
            <ac:spMk id="3" creationId="{E0552364-554F-B540-F089-5EA98797D469}"/>
          </ac:spMkLst>
        </pc:spChg>
      </pc:sldChg>
      <pc:sldChg chg="addSp delSp modSp new">
        <pc:chgData name="Shailee Upadhayay" userId="556280587117f9d7" providerId="LiveId" clId="{E77698E0-4702-4642-A5A5-8D86E1C1C4A0}" dt="2023-02-13T16:38:37.846" v="50" actId="1076"/>
        <pc:sldMkLst>
          <pc:docMk/>
          <pc:sldMk cId="3465953232" sldId="262"/>
        </pc:sldMkLst>
        <pc:spChg chg="del">
          <ac:chgData name="Shailee Upadhayay" userId="556280587117f9d7" providerId="LiveId" clId="{E77698E0-4702-4642-A5A5-8D86E1C1C4A0}" dt="2023-02-13T16:38:00.586" v="43"/>
          <ac:spMkLst>
            <pc:docMk/>
            <pc:sldMk cId="3465953232" sldId="262"/>
            <ac:spMk id="3" creationId="{DDE947EE-9EFC-34D0-E24F-4E15D2609000}"/>
          </ac:spMkLst>
        </pc:spChg>
        <pc:picChg chg="add mod">
          <ac:chgData name="Shailee Upadhayay" userId="556280587117f9d7" providerId="LiveId" clId="{E77698E0-4702-4642-A5A5-8D86E1C1C4A0}" dt="2023-02-13T16:38:37.846" v="50" actId="1076"/>
          <ac:picMkLst>
            <pc:docMk/>
            <pc:sldMk cId="3465953232" sldId="262"/>
            <ac:picMk id="1026" creationId="{14104E78-5DAC-C21A-98D6-640CD8F31375}"/>
          </ac:picMkLst>
        </pc:picChg>
      </pc:sldChg>
      <pc:sldChg chg="addSp delSp modSp new">
        <pc:chgData name="Shailee Upadhayay" userId="556280587117f9d7" providerId="LiveId" clId="{E77698E0-4702-4642-A5A5-8D86E1C1C4A0}" dt="2023-02-13T16:40:23.075" v="65" actId="1076"/>
        <pc:sldMkLst>
          <pc:docMk/>
          <pc:sldMk cId="1649719461" sldId="263"/>
        </pc:sldMkLst>
        <pc:spChg chg="del">
          <ac:chgData name="Shailee Upadhayay" userId="556280587117f9d7" providerId="LiveId" clId="{E77698E0-4702-4642-A5A5-8D86E1C1C4A0}" dt="2023-02-13T16:40:00.361" v="58"/>
          <ac:spMkLst>
            <pc:docMk/>
            <pc:sldMk cId="1649719461" sldId="263"/>
            <ac:spMk id="3" creationId="{DED02E75-3285-9979-BACC-0982D980BE88}"/>
          </ac:spMkLst>
        </pc:spChg>
        <pc:picChg chg="add mod">
          <ac:chgData name="Shailee Upadhayay" userId="556280587117f9d7" providerId="LiveId" clId="{E77698E0-4702-4642-A5A5-8D86E1C1C4A0}" dt="2023-02-13T16:40:23.075" v="65" actId="1076"/>
          <ac:picMkLst>
            <pc:docMk/>
            <pc:sldMk cId="1649719461" sldId="263"/>
            <ac:picMk id="2050" creationId="{DDEA3C5C-C4D3-3B16-FE76-301065FCE9EA}"/>
          </ac:picMkLst>
        </pc:picChg>
      </pc:sldChg>
      <pc:sldChg chg="addSp delSp modSp new mod">
        <pc:chgData name="Shailee Upadhayay" userId="556280587117f9d7" providerId="LiveId" clId="{E77698E0-4702-4642-A5A5-8D86E1C1C4A0}" dt="2023-02-14T02:45:53.582" v="68" actId="255"/>
        <pc:sldMkLst>
          <pc:docMk/>
          <pc:sldMk cId="4252564166" sldId="264"/>
        </pc:sldMkLst>
        <pc:spChg chg="del">
          <ac:chgData name="Shailee Upadhayay" userId="556280587117f9d7" providerId="LiveId" clId="{E77698E0-4702-4642-A5A5-8D86E1C1C4A0}" dt="2023-02-14T02:45:41.058" v="67"/>
          <ac:spMkLst>
            <pc:docMk/>
            <pc:sldMk cId="4252564166" sldId="264"/>
            <ac:spMk id="3" creationId="{92C1E9E1-6BFD-B251-343D-ABE20B40A95B}"/>
          </ac:spMkLst>
        </pc:spChg>
        <pc:spChg chg="add mod">
          <ac:chgData name="Shailee Upadhayay" userId="556280587117f9d7" providerId="LiveId" clId="{E77698E0-4702-4642-A5A5-8D86E1C1C4A0}" dt="2023-02-14T02:45:53.582" v="68" actId="255"/>
          <ac:spMkLst>
            <pc:docMk/>
            <pc:sldMk cId="4252564166" sldId="264"/>
            <ac:spMk id="4" creationId="{BFFDD26D-B57C-CD2F-5538-9A3C0AAED6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86352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C2196-3833-4DE6-B38B-1330C8123FF3}" type="datetimeFigureOut">
              <a:rPr lang="en-IN" smtClean="0"/>
              <a:t>14-02-2023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95511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112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311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2579192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2895076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467351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424773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134194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7164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80958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FC2196-3833-4DE6-B38B-1330C8123FF3}" type="datetimeFigureOut">
              <a:rPr lang="en-IN" smtClean="0"/>
              <a:t>14-02-2023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125925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C2196-3833-4DE6-B38B-1330C8123FF3}" type="datetimeFigureOut">
              <a:rPr lang="en-IN" smtClean="0"/>
              <a:t>14-02-2023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341342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144192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28314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FC2196-3833-4DE6-B38B-1330C8123FF3}" type="datetimeFigureOut">
              <a:rPr lang="en-IN" smtClean="0"/>
              <a:t>14-02-2023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205854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C2196-3833-4DE6-B38B-1330C8123FF3}" type="datetimeFigureOut">
              <a:rPr lang="en-IN" smtClean="0"/>
              <a:t>14-02-2023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9923D0-364E-496B-A32C-9B5442DEF964}" type="slidenum">
              <a:rPr lang="en-IN" smtClean="0"/>
              <a:t>‹#›</a:t>
            </a:fld>
            <a:endParaRPr lang="en-IN"/>
          </a:p>
        </p:txBody>
      </p:sp>
    </p:spTree>
    <p:extLst>
      <p:ext uri="{BB962C8B-B14F-4D97-AF65-F5344CB8AC3E}">
        <p14:creationId xmlns:p14="http://schemas.microsoft.com/office/powerpoint/2010/main" val="66739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FC2196-3833-4DE6-B38B-1330C8123FF3}" type="datetimeFigureOut">
              <a:rPr lang="en-IN" smtClean="0"/>
              <a:t>14-02-2023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9923D0-364E-496B-A32C-9B5442DEF964}" type="slidenum">
              <a:rPr lang="en-IN" smtClean="0"/>
              <a:t>‹#›</a:t>
            </a:fld>
            <a:endParaRPr lang="en-IN"/>
          </a:p>
        </p:txBody>
      </p:sp>
    </p:spTree>
    <p:extLst>
      <p:ext uri="{BB962C8B-B14F-4D97-AF65-F5344CB8AC3E}">
        <p14:creationId xmlns:p14="http://schemas.microsoft.com/office/powerpoint/2010/main" val="270634040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CB55-54A2-E0E3-9B32-11AA04EC6577}"/>
              </a:ext>
            </a:extLst>
          </p:cNvPr>
          <p:cNvSpPr>
            <a:spLocks noGrp="1"/>
          </p:cNvSpPr>
          <p:nvPr>
            <p:ph type="title"/>
          </p:nvPr>
        </p:nvSpPr>
        <p:spPr/>
        <p:txBody>
          <a:bodyPr/>
          <a:lstStyle/>
          <a:p>
            <a:endParaRPr lang="en-IN"/>
          </a:p>
        </p:txBody>
      </p:sp>
      <p:pic>
        <p:nvPicPr>
          <p:cNvPr id="2050" name="Picture 2" descr="Why is Sampling Important?">
            <a:extLst>
              <a:ext uri="{FF2B5EF4-FFF2-40B4-BE49-F238E27FC236}">
                <a16:creationId xmlns:a16="http://schemas.microsoft.com/office/drawing/2014/main" id="{DDEA3C5C-C4D3-3B16-FE76-301065FCE9E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8456" y="338277"/>
            <a:ext cx="11075088" cy="6181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71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3A17-F76F-7FCB-5D19-7ADD68ABB6DB}"/>
              </a:ext>
            </a:extLst>
          </p:cNvPr>
          <p:cNvSpPr>
            <a:spLocks noGrp="1"/>
          </p:cNvSpPr>
          <p:nvPr>
            <p:ph type="ctrTitle"/>
          </p:nvPr>
        </p:nvSpPr>
        <p:spPr>
          <a:xfrm>
            <a:off x="1154955" y="1447800"/>
            <a:ext cx="8825658" cy="1370045"/>
          </a:xfrm>
        </p:spPr>
        <p:txBody>
          <a:bodyPr/>
          <a:lstStyle/>
          <a:p>
            <a:pPr algn="ctr"/>
            <a:r>
              <a:rPr lang="en-US" sz="6000" dirty="0">
                <a:latin typeface="Algerian" panose="04020705040A02060702" pitchFamily="82" charset="0"/>
              </a:rPr>
              <a:t>SAMPLING</a:t>
            </a:r>
            <a:endParaRPr lang="en-IN" sz="6000" dirty="0">
              <a:latin typeface="Algerian" panose="04020705040A02060702" pitchFamily="82" charset="0"/>
            </a:endParaRPr>
          </a:p>
        </p:txBody>
      </p:sp>
      <p:sp>
        <p:nvSpPr>
          <p:cNvPr id="3" name="Subtitle 2">
            <a:extLst>
              <a:ext uri="{FF2B5EF4-FFF2-40B4-BE49-F238E27FC236}">
                <a16:creationId xmlns:a16="http://schemas.microsoft.com/office/drawing/2014/main" id="{E2E648AA-1878-5552-ECFF-B73628685EBB}"/>
              </a:ext>
            </a:extLst>
          </p:cNvPr>
          <p:cNvSpPr>
            <a:spLocks noGrp="1"/>
          </p:cNvSpPr>
          <p:nvPr>
            <p:ph type="subTitle" idx="1"/>
          </p:nvPr>
        </p:nvSpPr>
        <p:spPr>
          <a:xfrm>
            <a:off x="1154954" y="3219061"/>
            <a:ext cx="9761861" cy="2419739"/>
          </a:xfrm>
        </p:spPr>
        <p:txBody>
          <a:bodyPr>
            <a:normAutofit/>
          </a:bodyPr>
          <a:lstStyle/>
          <a:p>
            <a:pPr algn="just"/>
            <a:r>
              <a:rPr lang="en-US" dirty="0"/>
              <a:t>Sampling is a process used in statistical analysis in which a predetermined number of observations are taken from a larger population. The methodology used to sample from a larger population depends on the type of analysis being performed, but it may include simple random sampling or systematic sampling.</a:t>
            </a:r>
            <a:endParaRPr lang="en-IN" dirty="0"/>
          </a:p>
        </p:txBody>
      </p:sp>
    </p:spTree>
    <p:extLst>
      <p:ext uri="{BB962C8B-B14F-4D97-AF65-F5344CB8AC3E}">
        <p14:creationId xmlns:p14="http://schemas.microsoft.com/office/powerpoint/2010/main" val="187682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AC0F-59C4-4ABF-FD0A-BBFAC02C0E6A}"/>
              </a:ext>
            </a:extLst>
          </p:cNvPr>
          <p:cNvSpPr>
            <a:spLocks noGrp="1"/>
          </p:cNvSpPr>
          <p:nvPr>
            <p:ph type="title"/>
          </p:nvPr>
        </p:nvSpPr>
        <p:spPr/>
        <p:txBody>
          <a:bodyPr/>
          <a:lstStyle/>
          <a:p>
            <a:endParaRPr lang="en-IN"/>
          </a:p>
        </p:txBody>
      </p:sp>
      <p:sp>
        <p:nvSpPr>
          <p:cNvPr id="4" name="Content Placeholder 2">
            <a:extLst>
              <a:ext uri="{FF2B5EF4-FFF2-40B4-BE49-F238E27FC236}">
                <a16:creationId xmlns:a16="http://schemas.microsoft.com/office/drawing/2014/main" id="{BFFDD26D-B57C-CD2F-5538-9A3C0AAED625}"/>
              </a:ext>
            </a:extLst>
          </p:cNvPr>
          <p:cNvSpPr>
            <a:spLocks noGrp="1"/>
          </p:cNvSpPr>
          <p:nvPr>
            <p:ph idx="1"/>
          </p:nvPr>
        </p:nvSpPr>
        <p:spPr>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marR="0" indent="0" algn="just">
              <a:lnSpc>
                <a:spcPct val="107000"/>
              </a:lnSpc>
              <a:spcBef>
                <a:spcPts val="0"/>
              </a:spcBef>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Statistics, the sampling method or sampling technique is the process of studying the population by gathering information and analyzing that data. It is the basis of the data where the sample space is enormous. </a:t>
            </a:r>
          </a:p>
          <a:p>
            <a:pPr marL="0" marR="0" indent="0" algn="just">
              <a:lnSpc>
                <a:spcPct val="107000"/>
              </a:lnSpc>
              <a:spcBef>
                <a:spcPts val="0"/>
              </a:spcBef>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 are several different sampling techniques available, and they can be subdivided into two groups. All these methods of sampling may involve specifically targeting hard or approach to reach groups.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56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1C6E-9889-9B0F-98CE-B3E16D108178}"/>
              </a:ext>
            </a:extLst>
          </p:cNvPr>
          <p:cNvSpPr>
            <a:spLocks noGrp="1"/>
          </p:cNvSpPr>
          <p:nvPr>
            <p:ph type="title"/>
          </p:nvPr>
        </p:nvSpPr>
        <p:spPr>
          <a:xfrm>
            <a:off x="646111" y="867746"/>
            <a:ext cx="9404723" cy="985501"/>
          </a:xfrm>
        </p:spPr>
        <p:txBody>
          <a:bodyPr/>
          <a:lstStyle/>
          <a:p>
            <a:pPr algn="ctr"/>
            <a:r>
              <a:rPr lang="en-US" sz="4800" dirty="0">
                <a:latin typeface="Algerian" panose="04020705040A02060702" pitchFamily="82" charset="0"/>
              </a:rPr>
              <a:t>NATURE OF SAMPLING</a:t>
            </a:r>
            <a:endParaRPr lang="en-IN" sz="4800" dirty="0">
              <a:latin typeface="Algerian" panose="04020705040A02060702" pitchFamily="82" charset="0"/>
            </a:endParaRPr>
          </a:p>
        </p:txBody>
      </p:sp>
      <p:sp>
        <p:nvSpPr>
          <p:cNvPr id="3" name="Content Placeholder 2">
            <a:extLst>
              <a:ext uri="{FF2B5EF4-FFF2-40B4-BE49-F238E27FC236}">
                <a16:creationId xmlns:a16="http://schemas.microsoft.com/office/drawing/2014/main" id="{E53EAA4B-483C-60DF-378A-B591FA72570B}"/>
              </a:ext>
            </a:extLst>
          </p:cNvPr>
          <p:cNvSpPr>
            <a:spLocks noGrp="1"/>
          </p:cNvSpPr>
          <p:nvPr>
            <p:ph idx="1"/>
          </p:nvPr>
        </p:nvSpPr>
        <p:spPr>
          <a:xfrm>
            <a:off x="1103312" y="2052918"/>
            <a:ext cx="9832166" cy="3937335"/>
          </a:xfrm>
        </p:spPr>
        <p:txBody>
          <a:bodyPr/>
          <a:lstStyle/>
          <a:p>
            <a:pPr marL="0" indent="0" algn="just">
              <a:buNone/>
            </a:pPr>
            <a:r>
              <a:rPr lang="en-US" dirty="0"/>
              <a:t>A population is the entire set of persons, objects, events or entities that a researcher intends to study. However, in many instances a population study may not be feasible so the researcher selects a sample or a subset of a target population. Sampling method refer to the different ways of selecting the sample from the target population. Some sampling method aims at obtaining a sample that is representative of the target population. </a:t>
            </a:r>
            <a:r>
              <a:rPr lang="en-US" dirty="0" err="1"/>
              <a:t>Generalising</a:t>
            </a:r>
            <a:r>
              <a:rPr lang="en-US" dirty="0"/>
              <a:t> the study results to the rest of the target population can then be made. However if a sample is biased, </a:t>
            </a:r>
            <a:r>
              <a:rPr lang="en-US" dirty="0" err="1"/>
              <a:t>generalising</a:t>
            </a:r>
            <a:r>
              <a:rPr lang="en-US" dirty="0"/>
              <a:t> from the sample to the population may be less valid or lead to incorrect inference.</a:t>
            </a:r>
            <a:endParaRPr lang="en-IN" dirty="0"/>
          </a:p>
        </p:txBody>
      </p:sp>
    </p:spTree>
    <p:extLst>
      <p:ext uri="{BB962C8B-B14F-4D97-AF65-F5344CB8AC3E}">
        <p14:creationId xmlns:p14="http://schemas.microsoft.com/office/powerpoint/2010/main" val="123018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4319F-F270-149E-8ACE-D558DB02A851}"/>
              </a:ext>
            </a:extLst>
          </p:cNvPr>
          <p:cNvSpPr>
            <a:spLocks noGrp="1"/>
          </p:cNvSpPr>
          <p:nvPr>
            <p:ph type="title"/>
          </p:nvPr>
        </p:nvSpPr>
        <p:spPr/>
        <p:txBody>
          <a:bodyPr/>
          <a:lstStyle/>
          <a:p>
            <a:endParaRPr lang="en-IN"/>
          </a:p>
        </p:txBody>
      </p:sp>
      <p:pic>
        <p:nvPicPr>
          <p:cNvPr id="1026" name="Picture 2" descr="Sampling Methods: Types with Examples | QuestionPro">
            <a:extLst>
              <a:ext uri="{FF2B5EF4-FFF2-40B4-BE49-F238E27FC236}">
                <a16:creationId xmlns:a16="http://schemas.microsoft.com/office/drawing/2014/main" id="{14104E78-5DAC-C21A-98D6-640CD8F313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8546" y="101250"/>
            <a:ext cx="11114908" cy="665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95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01BF-51DC-4D08-3216-12C2646C4D66}"/>
              </a:ext>
            </a:extLst>
          </p:cNvPr>
          <p:cNvSpPr>
            <a:spLocks noGrp="1"/>
          </p:cNvSpPr>
          <p:nvPr>
            <p:ph type="title"/>
          </p:nvPr>
        </p:nvSpPr>
        <p:spPr>
          <a:xfrm>
            <a:off x="646111" y="933060"/>
            <a:ext cx="10084093" cy="1035699"/>
          </a:xfrm>
        </p:spPr>
        <p:txBody>
          <a:bodyPr/>
          <a:lstStyle/>
          <a:p>
            <a:pPr algn="ctr"/>
            <a:r>
              <a:rPr lang="en-US" sz="4800" dirty="0">
                <a:latin typeface="Algerian" panose="04020705040A02060702" pitchFamily="82" charset="0"/>
              </a:rPr>
              <a:t>TYPES OF SAMPLING</a:t>
            </a:r>
            <a:endParaRPr lang="en-IN" sz="4800" dirty="0">
              <a:latin typeface="Algerian" panose="04020705040A02060702" pitchFamily="82" charset="0"/>
            </a:endParaRPr>
          </a:p>
        </p:txBody>
      </p:sp>
      <p:sp>
        <p:nvSpPr>
          <p:cNvPr id="3" name="Content Placeholder 2">
            <a:extLst>
              <a:ext uri="{FF2B5EF4-FFF2-40B4-BE49-F238E27FC236}">
                <a16:creationId xmlns:a16="http://schemas.microsoft.com/office/drawing/2014/main" id="{C99573C1-8AC7-B8E7-49A0-4D8688F8EE58}"/>
              </a:ext>
            </a:extLst>
          </p:cNvPr>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Sampling design refers to the process of selecting samples from a population. There are two types of sampling designs. </a:t>
            </a:r>
          </a:p>
          <a:p>
            <a:pPr>
              <a:buFont typeface="Wingdings" panose="05000000000000000000" pitchFamily="2" charset="2"/>
              <a:buChar char="q"/>
            </a:pPr>
            <a:r>
              <a:rPr lang="en-US" sz="2400" b="1" dirty="0">
                <a:latin typeface="Stencil" panose="040409050D0802020404" pitchFamily="82" charset="0"/>
              </a:rPr>
              <a:t>Probability or Random sampling</a:t>
            </a:r>
          </a:p>
          <a:p>
            <a:pPr>
              <a:buFont typeface="Wingdings" panose="05000000000000000000" pitchFamily="2" charset="2"/>
              <a:buChar char="q"/>
            </a:pPr>
            <a:r>
              <a:rPr lang="en-US" sz="2400" b="1" dirty="0">
                <a:latin typeface="Stencil" panose="040409050D0802020404" pitchFamily="82" charset="0"/>
              </a:rPr>
              <a:t>Non-probability or Non-random sampling</a:t>
            </a:r>
            <a:endParaRPr lang="en-IN" sz="2400" b="1" dirty="0">
              <a:latin typeface="Stencil" panose="040409050D0802020404" pitchFamily="82" charset="0"/>
            </a:endParaRPr>
          </a:p>
        </p:txBody>
      </p:sp>
    </p:spTree>
    <p:extLst>
      <p:ext uri="{BB962C8B-B14F-4D97-AF65-F5344CB8AC3E}">
        <p14:creationId xmlns:p14="http://schemas.microsoft.com/office/powerpoint/2010/main" val="317807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4155-0549-9774-8624-FBB9A5EA9255}"/>
              </a:ext>
            </a:extLst>
          </p:cNvPr>
          <p:cNvSpPr>
            <a:spLocks noGrp="1"/>
          </p:cNvSpPr>
          <p:nvPr>
            <p:ph type="title"/>
          </p:nvPr>
        </p:nvSpPr>
        <p:spPr/>
        <p:txBody>
          <a:bodyPr/>
          <a:lstStyle/>
          <a:p>
            <a:pPr algn="ctr"/>
            <a:r>
              <a:rPr lang="en-IN" dirty="0">
                <a:latin typeface="Stencil" panose="040409050D0802020404" pitchFamily="82" charset="0"/>
              </a:rPr>
              <a:t>Probability sampling is of following types:</a:t>
            </a:r>
          </a:p>
        </p:txBody>
      </p:sp>
      <p:sp>
        <p:nvSpPr>
          <p:cNvPr id="3" name="Content Placeholder 2">
            <a:extLst>
              <a:ext uri="{FF2B5EF4-FFF2-40B4-BE49-F238E27FC236}">
                <a16:creationId xmlns:a16="http://schemas.microsoft.com/office/drawing/2014/main" id="{D705DDDB-6452-348B-2524-D248705243CF}"/>
              </a:ext>
            </a:extLst>
          </p:cNvPr>
          <p:cNvSpPr>
            <a:spLocks noGrp="1"/>
          </p:cNvSpPr>
          <p:nvPr>
            <p:ph idx="1"/>
          </p:nvPr>
        </p:nvSpPr>
        <p:spPr/>
        <p:txBody>
          <a:bodyPr>
            <a:normAutofit/>
          </a:bodyPr>
          <a:lstStyle/>
          <a:p>
            <a:pPr>
              <a:buFont typeface="Wingdings" panose="05000000000000000000" pitchFamily="2" charset="2"/>
              <a:buChar char="q"/>
            </a:pPr>
            <a:r>
              <a:rPr lang="en-IN" sz="3200" dirty="0">
                <a:latin typeface="Colonna MT" panose="04020805060202030203" pitchFamily="82" charset="0"/>
              </a:rPr>
              <a:t>Simple random sampling </a:t>
            </a:r>
          </a:p>
          <a:p>
            <a:pPr>
              <a:buFont typeface="Wingdings" panose="05000000000000000000" pitchFamily="2" charset="2"/>
              <a:buChar char="q"/>
            </a:pPr>
            <a:r>
              <a:rPr lang="en-IN" sz="3200" dirty="0">
                <a:latin typeface="Colonna MT" panose="04020805060202030203" pitchFamily="82" charset="0"/>
              </a:rPr>
              <a:t>Stratified random sampling </a:t>
            </a:r>
          </a:p>
          <a:p>
            <a:pPr>
              <a:buFont typeface="Wingdings" panose="05000000000000000000" pitchFamily="2" charset="2"/>
              <a:buChar char="q"/>
            </a:pPr>
            <a:r>
              <a:rPr lang="en-IN" sz="3200" dirty="0">
                <a:latin typeface="Colonna MT" panose="04020805060202030203" pitchFamily="82" charset="0"/>
              </a:rPr>
              <a:t>Systematic random sampling </a:t>
            </a:r>
          </a:p>
          <a:p>
            <a:pPr>
              <a:buFont typeface="Wingdings" panose="05000000000000000000" pitchFamily="2" charset="2"/>
              <a:buChar char="q"/>
            </a:pPr>
            <a:r>
              <a:rPr lang="en-IN" sz="3200" dirty="0">
                <a:latin typeface="Colonna MT" panose="04020805060202030203" pitchFamily="82" charset="0"/>
              </a:rPr>
              <a:t>Cluster sampling</a:t>
            </a:r>
          </a:p>
        </p:txBody>
      </p:sp>
    </p:spTree>
    <p:extLst>
      <p:ext uri="{BB962C8B-B14F-4D97-AF65-F5344CB8AC3E}">
        <p14:creationId xmlns:p14="http://schemas.microsoft.com/office/powerpoint/2010/main" val="989583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4155-0549-9774-8624-FBB9A5EA9255}"/>
              </a:ext>
            </a:extLst>
          </p:cNvPr>
          <p:cNvSpPr>
            <a:spLocks noGrp="1"/>
          </p:cNvSpPr>
          <p:nvPr>
            <p:ph type="title"/>
          </p:nvPr>
        </p:nvSpPr>
        <p:spPr>
          <a:xfrm>
            <a:off x="646111" y="452718"/>
            <a:ext cx="10503971" cy="1400530"/>
          </a:xfrm>
        </p:spPr>
        <p:txBody>
          <a:bodyPr/>
          <a:lstStyle/>
          <a:p>
            <a:pPr algn="ctr"/>
            <a:r>
              <a:rPr lang="en-IN" dirty="0">
                <a:latin typeface="Stencil" panose="040409050D0802020404" pitchFamily="82" charset="0"/>
              </a:rPr>
              <a:t> non - Probability sampling is of following types:</a:t>
            </a:r>
          </a:p>
        </p:txBody>
      </p:sp>
      <p:sp>
        <p:nvSpPr>
          <p:cNvPr id="3" name="Content Placeholder 2">
            <a:extLst>
              <a:ext uri="{FF2B5EF4-FFF2-40B4-BE49-F238E27FC236}">
                <a16:creationId xmlns:a16="http://schemas.microsoft.com/office/drawing/2014/main" id="{D705DDDB-6452-348B-2524-D248705243CF}"/>
              </a:ext>
            </a:extLst>
          </p:cNvPr>
          <p:cNvSpPr>
            <a:spLocks noGrp="1"/>
          </p:cNvSpPr>
          <p:nvPr>
            <p:ph idx="1"/>
          </p:nvPr>
        </p:nvSpPr>
        <p:spPr/>
        <p:txBody>
          <a:bodyPr>
            <a:normAutofit/>
          </a:bodyPr>
          <a:lstStyle/>
          <a:p>
            <a:pPr>
              <a:buFont typeface="Wingdings" panose="05000000000000000000" pitchFamily="2" charset="2"/>
              <a:buChar char="q"/>
            </a:pPr>
            <a:r>
              <a:rPr lang="en-IN" sz="3200" dirty="0">
                <a:latin typeface="Colonna MT" panose="04020805060202030203" pitchFamily="82" charset="0"/>
              </a:rPr>
              <a:t>Convenience or accidental sampling</a:t>
            </a:r>
          </a:p>
          <a:p>
            <a:pPr>
              <a:buFont typeface="Wingdings" panose="05000000000000000000" pitchFamily="2" charset="2"/>
              <a:buChar char="q"/>
            </a:pPr>
            <a:r>
              <a:rPr lang="en-IN" sz="3200" dirty="0">
                <a:latin typeface="Colonna MT" panose="04020805060202030203" pitchFamily="82" charset="0"/>
              </a:rPr>
              <a:t>Purposive (or Judgement) sampling </a:t>
            </a:r>
          </a:p>
          <a:p>
            <a:pPr>
              <a:buFont typeface="Wingdings" panose="05000000000000000000" pitchFamily="2" charset="2"/>
              <a:buChar char="q"/>
            </a:pPr>
            <a:r>
              <a:rPr lang="en-IN" sz="3200" dirty="0">
                <a:latin typeface="Colonna MT" panose="04020805060202030203" pitchFamily="82" charset="0"/>
              </a:rPr>
              <a:t>Quota sampling</a:t>
            </a:r>
          </a:p>
          <a:p>
            <a:pPr>
              <a:buFont typeface="Wingdings" panose="05000000000000000000" pitchFamily="2" charset="2"/>
              <a:buChar char="q"/>
            </a:pPr>
            <a:r>
              <a:rPr lang="en-IN" sz="3200" dirty="0">
                <a:latin typeface="Colonna MT" panose="04020805060202030203" pitchFamily="82" charset="0"/>
              </a:rPr>
              <a:t>Snow-ball sampling</a:t>
            </a:r>
          </a:p>
        </p:txBody>
      </p:sp>
    </p:spTree>
    <p:extLst>
      <p:ext uri="{BB962C8B-B14F-4D97-AF65-F5344CB8AC3E}">
        <p14:creationId xmlns:p14="http://schemas.microsoft.com/office/powerpoint/2010/main" val="1907593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TotalTime>
  <Words>319</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Algerian</vt:lpstr>
      <vt:lpstr>Arial</vt:lpstr>
      <vt:lpstr>Century Gothic</vt:lpstr>
      <vt:lpstr>Colonna MT</vt:lpstr>
      <vt:lpstr>Stencil</vt:lpstr>
      <vt:lpstr>Times New Roman</vt:lpstr>
      <vt:lpstr>Wingdings</vt:lpstr>
      <vt:lpstr>Wingdings 3</vt:lpstr>
      <vt:lpstr>Ion</vt:lpstr>
      <vt:lpstr>PowerPoint Presentation</vt:lpstr>
      <vt:lpstr>SAMPLING</vt:lpstr>
      <vt:lpstr>PowerPoint Presentation</vt:lpstr>
      <vt:lpstr>NATURE OF SAMPLING</vt:lpstr>
      <vt:lpstr>PowerPoint Presentation</vt:lpstr>
      <vt:lpstr>TYPES OF SAMPLING</vt:lpstr>
      <vt:lpstr>Probability sampling is of following types:</vt:lpstr>
      <vt:lpstr> non - Probability sampling is of following types: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Shailee Upadhayay</dc:creator>
  <cp:lastModifiedBy>Shailee Upadhayay</cp:lastModifiedBy>
  <cp:revision>1</cp:revision>
  <dcterms:created xsi:type="dcterms:W3CDTF">2023-02-10T05:49:14Z</dcterms:created>
  <dcterms:modified xsi:type="dcterms:W3CDTF">2023-02-14T02:46:00Z</dcterms:modified>
</cp:coreProperties>
</file>